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Nuni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notesMaster" Target="notesMasters/notesMaster1.xml"/><Relationship Id="rId19" Type="http://schemas.openxmlformats.org/officeDocument/2006/relationships/font" Target="fonts/Nunito-boldItalic.fntdata"/><Relationship Id="rId6" Type="http://schemas.openxmlformats.org/officeDocument/2006/relationships/slide" Target="slides/slide1.xml"/><Relationship Id="rId18" Type="http://schemas.openxmlformats.org/officeDocument/2006/relationships/font" Target="fonts/Nunito-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57b10fa93b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57b10fa93b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57b10fa93b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57b10fa93b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www.youtube.com/watch?v=rbzLqvuy3os" TargetMode="External"/><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Smart Fire Detector</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“Today, smoking’s gunna save lives” - Dwight Schrute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pic>
        <p:nvPicPr>
          <p:cNvPr descr="Overhead shot of young people sitting on a boardwalk" id="218" name="Google Shape;218;p22"/>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sp>
        <p:nvSpPr>
          <p:cNvPr id="219" name="Google Shape;219;p22"/>
          <p:cNvSpPr txBox="1"/>
          <p:nvPr>
            <p:ph type="title"/>
          </p:nvPr>
        </p:nvSpPr>
        <p:spPr>
          <a:xfrm>
            <a:off x="490250" y="488250"/>
            <a:ext cx="44391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Why now?</a:t>
            </a:r>
            <a:endParaRPr b="1" sz="2400"/>
          </a:p>
          <a:p>
            <a:pPr indent="0" lvl="0" marL="0" rtl="0" algn="ctr">
              <a:spcBef>
                <a:spcPts val="1000"/>
              </a:spcBef>
              <a:spcAft>
                <a:spcPts val="1000"/>
              </a:spcAft>
              <a:buNone/>
            </a:pPr>
            <a:r>
              <a:rPr lang="en" sz="2400"/>
              <a:t>There has been a reported increase in deaths and property damage with fires within the last few years. With your help, we can make this accessible to everyone and make a difference in fighting fire.</a:t>
            </a:r>
            <a:endParaRPr sz="2400"/>
          </a:p>
        </p:txBody>
      </p:sp>
      <p:grpSp>
        <p:nvGrpSpPr>
          <p:cNvPr id="220" name="Google Shape;220;p22"/>
          <p:cNvGrpSpPr/>
          <p:nvPr/>
        </p:nvGrpSpPr>
        <p:grpSpPr>
          <a:xfrm>
            <a:off x="5212394" y="864520"/>
            <a:ext cx="3307407" cy="3307407"/>
            <a:chOff x="5212394" y="864520"/>
            <a:chExt cx="3307407" cy="3307407"/>
          </a:xfrm>
        </p:grpSpPr>
        <p:sp>
          <p:nvSpPr>
            <p:cNvPr id="221" name="Google Shape;221;p22"/>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2"/>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2"/>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2"/>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2"/>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2"/>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2"/>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2"/>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2"/>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2"/>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2"/>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2"/>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2"/>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2"/>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2"/>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2"/>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2"/>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2"/>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2"/>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2"/>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2"/>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2"/>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2"/>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2"/>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2"/>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2"/>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2"/>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2"/>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2"/>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2"/>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2"/>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2"/>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2"/>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2"/>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2"/>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2"/>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2"/>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2"/>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2"/>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2"/>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2"/>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2"/>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2"/>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2"/>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2"/>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2"/>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2"/>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2"/>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2"/>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2"/>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2"/>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2"/>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2"/>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2"/>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2"/>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2"/>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2"/>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2"/>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2"/>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2"/>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2"/>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2"/>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2"/>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2"/>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2"/>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2"/>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2"/>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2"/>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2"/>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2"/>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2"/>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2"/>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2"/>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2"/>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2"/>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2"/>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2"/>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2"/>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2"/>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2"/>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2"/>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2"/>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2"/>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2"/>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2"/>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2"/>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2"/>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2"/>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2"/>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2"/>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2"/>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2"/>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2"/>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pic>
        <p:nvPicPr>
          <p:cNvPr id="134" name="Google Shape;134;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135" name="Google Shape;135;p14"/>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3600"/>
              <a:t>Mission statement: </a:t>
            </a:r>
            <a:r>
              <a:rPr lang="en" sz="3600"/>
              <a:t>To reduce response times to fires, reduce property damage from fire, and to provide an affordable solution to detecting fires more efficiently.</a:t>
            </a:r>
            <a:endParaRPr sz="3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141" name="Google Shape;141;p15"/>
          <p:cNvSpPr txBox="1"/>
          <p:nvPr>
            <p:ph idx="1" type="body"/>
          </p:nvPr>
        </p:nvSpPr>
        <p:spPr>
          <a:xfrm>
            <a:off x="819150" y="1578700"/>
            <a:ext cx="3686100" cy="285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Fires are a devastating force that cause death, property damage, injuries and more. Once a fire grows, it takes time between the fire is detected and the time that 911 is called. </a:t>
            </a:r>
            <a:endParaRPr sz="1500"/>
          </a:p>
          <a:p>
            <a:pPr indent="0" lvl="0" marL="0" rtl="0" algn="l">
              <a:spcBef>
                <a:spcPts val="1600"/>
              </a:spcBef>
              <a:spcAft>
                <a:spcPts val="0"/>
              </a:spcAft>
              <a:buNone/>
            </a:pPr>
            <a:r>
              <a:rPr lang="en" sz="1500"/>
              <a:t>Fire stations have a limited amount of resources and time. Wasted resources come from false alarms, and time spent relaying information and redirecting calls.</a:t>
            </a:r>
            <a:endParaRPr sz="1500"/>
          </a:p>
          <a:p>
            <a:pPr indent="0" lvl="0" marL="0" rtl="0" algn="l">
              <a:spcBef>
                <a:spcPts val="1600"/>
              </a:spcBef>
              <a:spcAft>
                <a:spcPts val="1600"/>
              </a:spcAft>
              <a:buNone/>
            </a:pPr>
            <a:r>
              <a:t/>
            </a:r>
            <a:endParaRPr sz="1800"/>
          </a:p>
        </p:txBody>
      </p:sp>
      <p:cxnSp>
        <p:nvCxnSpPr>
          <p:cNvPr id="142" name="Google Shape;142;p15"/>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
        <p:nvSpPr>
          <p:cNvPr id="143" name="Google Shape;143;p15"/>
          <p:cNvSpPr txBox="1"/>
          <p:nvPr/>
        </p:nvSpPr>
        <p:spPr>
          <a:xfrm>
            <a:off x="4888875" y="4468725"/>
            <a:ext cx="39978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https://www.usfa.fema.gov/data/statistics/#tab-4</a:t>
            </a:r>
            <a:endParaRPr>
              <a:latin typeface="Calibri"/>
              <a:ea typeface="Calibri"/>
              <a:cs typeface="Calibri"/>
              <a:sym typeface="Calibri"/>
            </a:endParaRPr>
          </a:p>
        </p:txBody>
      </p:sp>
      <p:pic>
        <p:nvPicPr>
          <p:cNvPr id="144" name="Google Shape;144;p15"/>
          <p:cNvPicPr preferRelativeResize="0"/>
          <p:nvPr/>
        </p:nvPicPr>
        <p:blipFill>
          <a:blip r:embed="rId3">
            <a:alphaModFix/>
          </a:blip>
          <a:stretch>
            <a:fillRect/>
          </a:stretch>
        </p:blipFill>
        <p:spPr>
          <a:xfrm>
            <a:off x="4657650" y="845600"/>
            <a:ext cx="3997799" cy="3470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1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Statistics</a:t>
            </a:r>
            <a:endParaRPr/>
          </a:p>
        </p:txBody>
      </p:sp>
      <p:sp>
        <p:nvSpPr>
          <p:cNvPr id="150" name="Google Shape;150;p16"/>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51" name="Google Shape;151;p16"/>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52" name="Google Shape;152;p16"/>
          <p:cNvSpPr txBox="1"/>
          <p:nvPr/>
        </p:nvSpPr>
        <p:spPr>
          <a:xfrm>
            <a:off x="2648150" y="4438725"/>
            <a:ext cx="39978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https://www.usfa.fema.gov/data/statistics/#tab-4</a:t>
            </a:r>
            <a:endParaRPr>
              <a:latin typeface="Calibri"/>
              <a:ea typeface="Calibri"/>
              <a:cs typeface="Calibri"/>
              <a:sym typeface="Calibri"/>
            </a:endParaRPr>
          </a:p>
        </p:txBody>
      </p:sp>
      <p:pic>
        <p:nvPicPr>
          <p:cNvPr id="153" name="Google Shape;153;p16"/>
          <p:cNvPicPr preferRelativeResize="0"/>
          <p:nvPr/>
        </p:nvPicPr>
        <p:blipFill>
          <a:blip r:embed="rId3">
            <a:alphaModFix/>
          </a:blip>
          <a:stretch>
            <a:fillRect/>
          </a:stretch>
        </p:blipFill>
        <p:spPr>
          <a:xfrm>
            <a:off x="435075" y="1800200"/>
            <a:ext cx="4070176" cy="2638525"/>
          </a:xfrm>
          <a:prstGeom prst="rect">
            <a:avLst/>
          </a:prstGeom>
          <a:noFill/>
          <a:ln>
            <a:noFill/>
          </a:ln>
        </p:spPr>
      </p:pic>
      <p:pic>
        <p:nvPicPr>
          <p:cNvPr id="154" name="Google Shape;154;p16"/>
          <p:cNvPicPr preferRelativeResize="0"/>
          <p:nvPr/>
        </p:nvPicPr>
        <p:blipFill>
          <a:blip r:embed="rId4">
            <a:alphaModFix/>
          </a:blip>
          <a:stretch>
            <a:fillRect/>
          </a:stretch>
        </p:blipFill>
        <p:spPr>
          <a:xfrm>
            <a:off x="4509925" y="1515050"/>
            <a:ext cx="4070176" cy="2912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pic>
        <p:nvPicPr>
          <p:cNvPr descr="Closeup from the side of a hand pushing a knob on an audio mixer" id="159" name="Google Shape;159;p17"/>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160" name="Google Shape;160;p17"/>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The solution</a:t>
            </a:r>
            <a:endParaRPr>
              <a:solidFill>
                <a:schemeClr val="lt1"/>
              </a:solidFill>
            </a:endParaRPr>
          </a:p>
        </p:txBody>
      </p:sp>
      <p:sp>
        <p:nvSpPr>
          <p:cNvPr id="161" name="Google Shape;161;p17"/>
          <p:cNvSpPr txBox="1"/>
          <p:nvPr>
            <p:ph idx="2" type="body"/>
          </p:nvPr>
        </p:nvSpPr>
        <p:spPr>
          <a:xfrm>
            <a:off x="4771150" y="351500"/>
            <a:ext cx="3891000" cy="425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t>An affordable smart fire detector that uses two sensors to confirm and detect fires more accurately and directly call 911 and the owner to report fires once detected. This can help reduce response time, and could help reduce property damage and save lives.</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Smart Fire Detector</a:t>
            </a:r>
            <a:endParaRPr/>
          </a:p>
        </p:txBody>
      </p:sp>
      <p:sp>
        <p:nvSpPr>
          <p:cNvPr id="167" name="Google Shape;167;p18"/>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68" name="Google Shape;168;p18"/>
          <p:cNvSpPr txBox="1"/>
          <p:nvPr>
            <p:ph idx="2" type="body"/>
          </p:nvPr>
        </p:nvSpPr>
        <p:spPr>
          <a:xfrm>
            <a:off x="4638675" y="1459575"/>
            <a:ext cx="3686100" cy="33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All parts from Amazon:</a:t>
            </a:r>
            <a:endParaRPr sz="1800"/>
          </a:p>
          <a:p>
            <a:pPr indent="-342900" lvl="0" marL="457200" rtl="0" algn="l">
              <a:spcBef>
                <a:spcPts val="1600"/>
              </a:spcBef>
              <a:spcAft>
                <a:spcPts val="0"/>
              </a:spcAft>
              <a:buSzPts val="1800"/>
              <a:buChar char="●"/>
            </a:pPr>
            <a:r>
              <a:rPr lang="en" sz="1800"/>
              <a:t>Raspberry Pi $35</a:t>
            </a:r>
            <a:endParaRPr sz="1800"/>
          </a:p>
          <a:p>
            <a:pPr indent="-342900" lvl="0" marL="457200" rtl="0" algn="l">
              <a:spcBef>
                <a:spcPts val="0"/>
              </a:spcBef>
              <a:spcAft>
                <a:spcPts val="0"/>
              </a:spcAft>
              <a:buSzPts val="1800"/>
              <a:buChar char="●"/>
            </a:pPr>
            <a:r>
              <a:rPr lang="en" sz="1800"/>
              <a:t>Arduino Uno $8</a:t>
            </a:r>
            <a:endParaRPr sz="1800"/>
          </a:p>
          <a:p>
            <a:pPr indent="-342900" lvl="0" marL="457200" rtl="0" algn="l">
              <a:spcBef>
                <a:spcPts val="0"/>
              </a:spcBef>
              <a:spcAft>
                <a:spcPts val="0"/>
              </a:spcAft>
              <a:buSzPts val="1800"/>
              <a:buChar char="●"/>
            </a:pPr>
            <a:r>
              <a:rPr lang="en" sz="1800"/>
              <a:t>Smoke Detector $7</a:t>
            </a:r>
            <a:endParaRPr sz="1800"/>
          </a:p>
          <a:p>
            <a:pPr indent="-342900" lvl="0" marL="457200" rtl="0" algn="l">
              <a:spcBef>
                <a:spcPts val="0"/>
              </a:spcBef>
              <a:spcAft>
                <a:spcPts val="0"/>
              </a:spcAft>
              <a:buSzPts val="1800"/>
              <a:buChar char="●"/>
            </a:pPr>
            <a:r>
              <a:rPr lang="en" sz="1800"/>
              <a:t>Thermal Sensor $2.50</a:t>
            </a:r>
            <a:endParaRPr sz="1800"/>
          </a:p>
          <a:p>
            <a:pPr indent="-342900" lvl="0" marL="457200" rtl="0" algn="l">
              <a:spcBef>
                <a:spcPts val="0"/>
              </a:spcBef>
              <a:spcAft>
                <a:spcPts val="0"/>
              </a:spcAft>
              <a:buSzPts val="1800"/>
              <a:buChar char="●"/>
            </a:pPr>
            <a:r>
              <a:rPr lang="en" sz="1800"/>
              <a:t>Buzzer $3.50</a:t>
            </a:r>
            <a:endParaRPr sz="1800"/>
          </a:p>
          <a:p>
            <a:pPr indent="-342900" lvl="0" marL="457200" rtl="0" algn="l">
              <a:spcBef>
                <a:spcPts val="0"/>
              </a:spcBef>
              <a:spcAft>
                <a:spcPts val="0"/>
              </a:spcAft>
              <a:buSzPts val="1800"/>
              <a:buChar char="●"/>
            </a:pPr>
            <a:r>
              <a:rPr lang="en" sz="1800"/>
              <a:t>2 LED Lights $0.21</a:t>
            </a:r>
            <a:endParaRPr sz="1800"/>
          </a:p>
          <a:p>
            <a:pPr indent="0" lvl="0" marL="457200" rtl="0" algn="l">
              <a:spcBef>
                <a:spcPts val="1600"/>
              </a:spcBef>
              <a:spcAft>
                <a:spcPts val="1600"/>
              </a:spcAft>
              <a:buNone/>
            </a:pPr>
            <a:r>
              <a:rPr b="1" lang="en" sz="1800"/>
              <a:t>Total: $56.21</a:t>
            </a:r>
            <a:endParaRPr b="1" sz="1800"/>
          </a:p>
        </p:txBody>
      </p:sp>
      <p:pic>
        <p:nvPicPr>
          <p:cNvPr id="169" name="Google Shape;169;p18"/>
          <p:cNvPicPr preferRelativeResize="0"/>
          <p:nvPr/>
        </p:nvPicPr>
        <p:blipFill>
          <a:blip r:embed="rId3">
            <a:alphaModFix/>
          </a:blip>
          <a:stretch>
            <a:fillRect/>
          </a:stretch>
        </p:blipFill>
        <p:spPr>
          <a:xfrm>
            <a:off x="353025" y="1459575"/>
            <a:ext cx="4218976" cy="3301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19"/>
          <p:cNvSpPr txBox="1"/>
          <p:nvPr>
            <p:ph type="title"/>
          </p:nvPr>
        </p:nvSpPr>
        <p:spPr>
          <a:xfrm>
            <a:off x="62625" y="1597750"/>
            <a:ext cx="1574100" cy="101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Demo</a:t>
            </a:r>
            <a:endParaRPr/>
          </a:p>
        </p:txBody>
      </p:sp>
      <p:pic>
        <p:nvPicPr>
          <p:cNvPr descr="Super awesome smart smoke detector that's super awesome." id="175" name="Google Shape;175;p19" title="Today, smoking is going to save lives">
            <a:hlinkClick r:id="rId3"/>
          </p:cNvPr>
          <p:cNvPicPr preferRelativeResize="0"/>
          <p:nvPr/>
        </p:nvPicPr>
        <p:blipFill>
          <a:blip r:embed="rId4">
            <a:alphaModFix/>
          </a:blip>
          <a:stretch>
            <a:fillRect/>
          </a:stretch>
        </p:blipFill>
        <p:spPr>
          <a:xfrm>
            <a:off x="1593275" y="148100"/>
            <a:ext cx="7247650" cy="4847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819150" y="845600"/>
            <a:ext cx="7505700" cy="578700"/>
          </a:xfrm>
          <a:prstGeom prst="rect">
            <a:avLst/>
          </a:prstGeom>
        </p:spPr>
        <p:txBody>
          <a:bodyPr anchorCtr="0" anchor="t" bIns="91425" lIns="91425" spcFirstLastPara="1" rIns="91425" wrap="square" tIns="91425">
            <a:noAutofit/>
          </a:bodyPr>
          <a:lstStyle/>
          <a:p>
            <a:pPr indent="0" lvl="0" marL="0" rtl="0" algn="l">
              <a:spcBef>
                <a:spcPts val="0"/>
              </a:spcBef>
              <a:spcAft>
                <a:spcPts val="400"/>
              </a:spcAft>
              <a:buNone/>
            </a:pPr>
            <a:r>
              <a:rPr lang="en"/>
              <a:t>Future Development</a:t>
            </a:r>
            <a:r>
              <a:rPr lang="en" sz="1400"/>
              <a:t> </a:t>
            </a:r>
            <a:endParaRPr i="1" sz="1600"/>
          </a:p>
        </p:txBody>
      </p:sp>
      <p:cxnSp>
        <p:nvCxnSpPr>
          <p:cNvPr id="181" name="Google Shape;181;p20"/>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182" name="Google Shape;182;p20"/>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183" name="Google Shape;183;p20"/>
          <p:cNvSpPr txBox="1"/>
          <p:nvPr>
            <p:ph idx="1" type="body"/>
          </p:nvPr>
        </p:nvSpPr>
        <p:spPr>
          <a:xfrm>
            <a:off x="684550" y="1918713"/>
            <a:ext cx="1814100" cy="111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Work with government to help streamline integration of fire detectors with 911 services</a:t>
            </a:r>
            <a:endParaRPr sz="1200"/>
          </a:p>
        </p:txBody>
      </p:sp>
      <p:cxnSp>
        <p:nvCxnSpPr>
          <p:cNvPr id="184" name="Google Shape;184;p20"/>
          <p:cNvCxnSpPr/>
          <p:nvPr/>
        </p:nvCxnSpPr>
        <p:spPr>
          <a:xfrm>
            <a:off x="782275" y="3434354"/>
            <a:ext cx="0" cy="837900"/>
          </a:xfrm>
          <a:prstGeom prst="straightConnector1">
            <a:avLst/>
          </a:prstGeom>
          <a:noFill/>
          <a:ln cap="flat" cmpd="sng" w="9525">
            <a:solidFill>
              <a:schemeClr val="dk2"/>
            </a:solidFill>
            <a:prstDash val="solid"/>
            <a:round/>
            <a:headEnd len="med" w="med" type="none"/>
            <a:tailEnd len="med" w="med" type="oval"/>
          </a:ln>
        </p:spPr>
      </p:cxnSp>
      <p:sp>
        <p:nvSpPr>
          <p:cNvPr id="185" name="Google Shape;185;p20"/>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186" name="Google Shape;186;p20"/>
          <p:cNvSpPr txBox="1"/>
          <p:nvPr>
            <p:ph idx="1" type="body"/>
          </p:nvPr>
        </p:nvSpPr>
        <p:spPr>
          <a:xfrm>
            <a:off x="782263" y="3276530"/>
            <a:ext cx="1814100" cy="96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Allow user to input contact and home info through a fully-developed website to be notified </a:t>
            </a:r>
            <a:endParaRPr sz="1200"/>
          </a:p>
          <a:p>
            <a:pPr indent="0" lvl="0" marL="0" rtl="0" algn="l">
              <a:spcBef>
                <a:spcPts val="1600"/>
              </a:spcBef>
              <a:spcAft>
                <a:spcPts val="1600"/>
              </a:spcAft>
              <a:buNone/>
            </a:pPr>
            <a:r>
              <a:t/>
            </a:r>
            <a:endParaRPr sz="1200"/>
          </a:p>
        </p:txBody>
      </p:sp>
      <p:cxnSp>
        <p:nvCxnSpPr>
          <p:cNvPr id="187" name="Google Shape;187;p20"/>
          <p:cNvCxnSpPr/>
          <p:nvPr/>
        </p:nvCxnSpPr>
        <p:spPr>
          <a:xfrm rot="10800000">
            <a:off x="2698388" y="2152790"/>
            <a:ext cx="0" cy="837900"/>
          </a:xfrm>
          <a:prstGeom prst="straightConnector1">
            <a:avLst/>
          </a:prstGeom>
          <a:noFill/>
          <a:ln cap="flat" cmpd="sng" w="9525">
            <a:solidFill>
              <a:schemeClr val="dk2"/>
            </a:solidFill>
            <a:prstDash val="solid"/>
            <a:round/>
            <a:headEnd len="med" w="med" type="none"/>
            <a:tailEnd len="med" w="med" type="oval"/>
          </a:ln>
        </p:spPr>
      </p:cxnSp>
      <p:sp>
        <p:nvSpPr>
          <p:cNvPr id="188" name="Google Shape;188;p20"/>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189" name="Google Shape;189;p20"/>
          <p:cNvSpPr txBox="1"/>
          <p:nvPr>
            <p:ph idx="1" type="body"/>
          </p:nvPr>
        </p:nvSpPr>
        <p:spPr>
          <a:xfrm>
            <a:off x="2717738" y="1687128"/>
            <a:ext cx="1814100" cy="12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Add functionality to send real-time stats and location of fire based on which detectors go off to display on a website in real time</a:t>
            </a:r>
            <a:endParaRPr sz="1200"/>
          </a:p>
          <a:p>
            <a:pPr indent="0" lvl="0" marL="0" rtl="0" algn="l">
              <a:spcBef>
                <a:spcPts val="1600"/>
              </a:spcBef>
              <a:spcAft>
                <a:spcPts val="1600"/>
              </a:spcAft>
              <a:buNone/>
            </a:pPr>
            <a:r>
              <a:t/>
            </a:r>
            <a:endParaRPr sz="1200"/>
          </a:p>
        </p:txBody>
      </p:sp>
      <p:cxnSp>
        <p:nvCxnSpPr>
          <p:cNvPr id="190" name="Google Shape;190;p20"/>
          <p:cNvCxnSpPr/>
          <p:nvPr/>
        </p:nvCxnSpPr>
        <p:spPr>
          <a:xfrm>
            <a:off x="3144750" y="3434346"/>
            <a:ext cx="0" cy="837900"/>
          </a:xfrm>
          <a:prstGeom prst="straightConnector1">
            <a:avLst/>
          </a:prstGeom>
          <a:noFill/>
          <a:ln cap="flat" cmpd="sng" w="9525">
            <a:solidFill>
              <a:schemeClr val="dk2"/>
            </a:solidFill>
            <a:prstDash val="solid"/>
            <a:round/>
            <a:headEnd len="med" w="med" type="none"/>
            <a:tailEnd len="med" w="med" type="oval"/>
          </a:ln>
        </p:spPr>
      </p:cxnSp>
      <p:sp>
        <p:nvSpPr>
          <p:cNvPr id="191" name="Google Shape;191;p20"/>
          <p:cNvSpPr txBox="1"/>
          <p:nvPr>
            <p:ph idx="1" type="body"/>
          </p:nvPr>
        </p:nvSpPr>
        <p:spPr>
          <a:xfrm>
            <a:off x="6699000" y="1918714"/>
            <a:ext cx="1814100" cy="1045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200"/>
              <a:t>Work towards having the product become a standard fire alarm in residential and commercial buildings</a:t>
            </a:r>
            <a:endParaRPr sz="1200"/>
          </a:p>
          <a:p>
            <a:pPr indent="0" lvl="0" marL="0" rtl="0" algn="l">
              <a:spcBef>
                <a:spcPts val="1600"/>
              </a:spcBef>
              <a:spcAft>
                <a:spcPts val="1600"/>
              </a:spcAft>
              <a:buNone/>
            </a:pPr>
            <a:r>
              <a:t/>
            </a:r>
            <a:endParaRPr sz="1200"/>
          </a:p>
        </p:txBody>
      </p:sp>
      <p:cxnSp>
        <p:nvCxnSpPr>
          <p:cNvPr id="192" name="Google Shape;192;p20"/>
          <p:cNvCxnSpPr/>
          <p:nvPr/>
        </p:nvCxnSpPr>
        <p:spPr>
          <a:xfrm rot="10800000">
            <a:off x="8532431" y="2152790"/>
            <a:ext cx="0" cy="837900"/>
          </a:xfrm>
          <a:prstGeom prst="straightConnector1">
            <a:avLst/>
          </a:prstGeom>
          <a:noFill/>
          <a:ln cap="flat" cmpd="sng" w="9525">
            <a:solidFill>
              <a:schemeClr val="dk2"/>
            </a:solidFill>
            <a:prstDash val="solid"/>
            <a:round/>
            <a:headEnd len="med" w="med" type="none"/>
            <a:tailEnd len="med" w="med" type="oval"/>
          </a:ln>
        </p:spPr>
      </p:cxnSp>
      <p:sp>
        <p:nvSpPr>
          <p:cNvPr id="193" name="Google Shape;193;p20"/>
          <p:cNvSpPr txBox="1"/>
          <p:nvPr>
            <p:ph type="title"/>
          </p:nvPr>
        </p:nvSpPr>
        <p:spPr>
          <a:xfrm>
            <a:off x="6718337" y="109703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194" name="Google Shape;194;p20"/>
          <p:cNvSpPr txBox="1"/>
          <p:nvPr>
            <p:ph idx="1" type="body"/>
          </p:nvPr>
        </p:nvSpPr>
        <p:spPr>
          <a:xfrm>
            <a:off x="4708363" y="2083475"/>
            <a:ext cx="1814100" cy="96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Find cost-efficient options to have a fully-functional device through power outages and wi-fi outages</a:t>
            </a:r>
            <a:endParaRPr sz="1200">
              <a:solidFill>
                <a:schemeClr val="dk2"/>
              </a:solidFill>
            </a:endParaRPr>
          </a:p>
        </p:txBody>
      </p:sp>
      <p:cxnSp>
        <p:nvCxnSpPr>
          <p:cNvPr id="195" name="Google Shape;195;p20"/>
          <p:cNvCxnSpPr/>
          <p:nvPr/>
        </p:nvCxnSpPr>
        <p:spPr>
          <a:xfrm flipH="1" rot="10800000">
            <a:off x="432950" y="3160675"/>
            <a:ext cx="8321400" cy="43200"/>
          </a:xfrm>
          <a:prstGeom prst="straightConnector1">
            <a:avLst/>
          </a:prstGeom>
          <a:noFill/>
          <a:ln cap="flat" cmpd="sng" w="9525">
            <a:solidFill>
              <a:schemeClr val="dk2"/>
            </a:solidFill>
            <a:prstDash val="solid"/>
            <a:round/>
            <a:headEnd len="med" w="med" type="none"/>
            <a:tailEnd len="med" w="med" type="triangle"/>
          </a:ln>
        </p:spPr>
      </p:cxnSp>
      <p:cxnSp>
        <p:nvCxnSpPr>
          <p:cNvPr id="196" name="Google Shape;196;p20"/>
          <p:cNvCxnSpPr/>
          <p:nvPr/>
        </p:nvCxnSpPr>
        <p:spPr>
          <a:xfrm>
            <a:off x="6093975" y="3317471"/>
            <a:ext cx="0" cy="837900"/>
          </a:xfrm>
          <a:prstGeom prst="straightConnector1">
            <a:avLst/>
          </a:prstGeom>
          <a:noFill/>
          <a:ln cap="flat" cmpd="sng" w="9525">
            <a:solidFill>
              <a:schemeClr val="dk2"/>
            </a:solidFill>
            <a:prstDash val="solid"/>
            <a:round/>
            <a:headEnd len="med" w="med" type="none"/>
            <a:tailEnd len="med" w="med" type="oval"/>
          </a:ln>
        </p:spPr>
      </p:cxnSp>
      <p:sp>
        <p:nvSpPr>
          <p:cNvPr id="197" name="Google Shape;197;p20"/>
          <p:cNvSpPr txBox="1"/>
          <p:nvPr/>
        </p:nvSpPr>
        <p:spPr>
          <a:xfrm>
            <a:off x="6093975" y="3247150"/>
            <a:ext cx="1985700" cy="121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Calibri"/>
                <a:ea typeface="Calibri"/>
                <a:cs typeface="Calibri"/>
                <a:sym typeface="Calibri"/>
              </a:rPr>
              <a:t>Work with manufacturers and insurance companies to help reduce cost of parts and make the detector cheaper and more accessible for everyone</a:t>
            </a:r>
            <a:endParaRPr sz="1200">
              <a:latin typeface="Calibri"/>
              <a:ea typeface="Calibri"/>
              <a:cs typeface="Calibri"/>
              <a:sym typeface="Calibri"/>
            </a:endParaRPr>
          </a:p>
        </p:txBody>
      </p:sp>
      <p:cxnSp>
        <p:nvCxnSpPr>
          <p:cNvPr id="198" name="Google Shape;198;p20"/>
          <p:cNvCxnSpPr/>
          <p:nvPr/>
        </p:nvCxnSpPr>
        <p:spPr>
          <a:xfrm rot="10800000">
            <a:off x="4715131" y="2146315"/>
            <a:ext cx="0" cy="837900"/>
          </a:xfrm>
          <a:prstGeom prst="straightConnector1">
            <a:avLst/>
          </a:prstGeom>
          <a:noFill/>
          <a:ln cap="flat" cmpd="sng" w="9525">
            <a:solidFill>
              <a:schemeClr val="dk2"/>
            </a:solidFill>
            <a:prstDash val="solid"/>
            <a:round/>
            <a:headEnd len="med" w="med" type="none"/>
            <a:tailEnd len="med" w="med" type="oval"/>
          </a:ln>
        </p:spPr>
      </p:cxnSp>
      <p:sp>
        <p:nvSpPr>
          <p:cNvPr id="199" name="Google Shape;199;p20"/>
          <p:cNvSpPr txBox="1"/>
          <p:nvPr>
            <p:ph idx="1" type="body"/>
          </p:nvPr>
        </p:nvSpPr>
        <p:spPr>
          <a:xfrm>
            <a:off x="3144738" y="3247138"/>
            <a:ext cx="1616700" cy="121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Provide statistics using stored records to help government determine high-risk areas</a:t>
            </a:r>
            <a:endParaRPr sz="1200"/>
          </a:p>
          <a:p>
            <a:pPr indent="0" lvl="0" marL="0" rtl="0" algn="l">
              <a:spcBef>
                <a:spcPts val="1600"/>
              </a:spcBef>
              <a:spcAft>
                <a:spcPts val="1600"/>
              </a:spcAft>
              <a:buNone/>
            </a:pPr>
            <a:r>
              <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it works</a:t>
            </a:r>
            <a:endParaRPr/>
          </a:p>
        </p:txBody>
      </p:sp>
      <p:cxnSp>
        <p:nvCxnSpPr>
          <p:cNvPr id="205" name="Google Shape;205;p21"/>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206" name="Google Shape;206;p21"/>
          <p:cNvSpPr txBox="1"/>
          <p:nvPr>
            <p:ph type="title"/>
          </p:nvPr>
        </p:nvSpPr>
        <p:spPr>
          <a:xfrm>
            <a:off x="976112" y="2384687"/>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1</a:t>
            </a:r>
            <a:endParaRPr sz="1700">
              <a:solidFill>
                <a:schemeClr val="dk1"/>
              </a:solidFill>
            </a:endParaRPr>
          </a:p>
        </p:txBody>
      </p:sp>
      <p:sp>
        <p:nvSpPr>
          <p:cNvPr id="207" name="Google Shape;207;p21"/>
          <p:cNvSpPr txBox="1"/>
          <p:nvPr>
            <p:ph idx="1" type="body"/>
          </p:nvPr>
        </p:nvSpPr>
        <p:spPr>
          <a:xfrm>
            <a:off x="976100" y="2633169"/>
            <a:ext cx="1814100" cy="1435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A</a:t>
            </a:r>
            <a:r>
              <a:rPr lang="en" sz="1200"/>
              <a:t>rduino takes analog readings from thermal and smoke sensors. </a:t>
            </a:r>
            <a:endParaRPr sz="1200">
              <a:solidFill>
                <a:schemeClr val="dk2"/>
              </a:solidFill>
            </a:endParaRPr>
          </a:p>
        </p:txBody>
      </p:sp>
      <p:cxnSp>
        <p:nvCxnSpPr>
          <p:cNvPr id="208" name="Google Shape;208;p21"/>
          <p:cNvCxnSpPr/>
          <p:nvPr/>
        </p:nvCxnSpPr>
        <p:spPr>
          <a:xfrm>
            <a:off x="3482063"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209" name="Google Shape;209;p21"/>
          <p:cNvSpPr txBox="1"/>
          <p:nvPr>
            <p:ph type="title"/>
          </p:nvPr>
        </p:nvSpPr>
        <p:spPr>
          <a:xfrm>
            <a:off x="3442812" y="224107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2</a:t>
            </a:r>
            <a:endParaRPr sz="1700">
              <a:solidFill>
                <a:schemeClr val="dk1"/>
              </a:solidFill>
            </a:endParaRPr>
          </a:p>
        </p:txBody>
      </p:sp>
      <p:sp>
        <p:nvSpPr>
          <p:cNvPr id="210" name="Google Shape;210;p21"/>
          <p:cNvSpPr txBox="1"/>
          <p:nvPr>
            <p:ph idx="1" type="body"/>
          </p:nvPr>
        </p:nvSpPr>
        <p:spPr>
          <a:xfrm>
            <a:off x="3552675" y="2384675"/>
            <a:ext cx="1814100" cy="64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Sensors send off a signal, if the preset thresholds for each sensor are exceeded. </a:t>
            </a:r>
            <a:endParaRPr sz="1200">
              <a:solidFill>
                <a:schemeClr val="dk2"/>
              </a:solidFill>
            </a:endParaRPr>
          </a:p>
        </p:txBody>
      </p:sp>
      <p:cxnSp>
        <p:nvCxnSpPr>
          <p:cNvPr id="211" name="Google Shape;211;p21"/>
          <p:cNvCxnSpPr/>
          <p:nvPr/>
        </p:nvCxnSpPr>
        <p:spPr>
          <a:xfrm>
            <a:off x="6457563" y="2053100"/>
            <a:ext cx="0" cy="1038600"/>
          </a:xfrm>
          <a:prstGeom prst="straightConnector1">
            <a:avLst/>
          </a:prstGeom>
          <a:noFill/>
          <a:ln cap="flat" cmpd="sng" w="9525">
            <a:solidFill>
              <a:srgbClr val="B7B7B7"/>
            </a:solidFill>
            <a:prstDash val="solid"/>
            <a:round/>
            <a:headEnd len="med" w="med" type="none"/>
            <a:tailEnd len="med" w="med" type="none"/>
          </a:ln>
        </p:spPr>
      </p:cxnSp>
      <p:sp>
        <p:nvSpPr>
          <p:cNvPr id="212" name="Google Shape;212;p21"/>
          <p:cNvSpPr txBox="1"/>
          <p:nvPr>
            <p:ph type="title"/>
          </p:nvPr>
        </p:nvSpPr>
        <p:spPr>
          <a:xfrm>
            <a:off x="6504637" y="1929945"/>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3</a:t>
            </a:r>
            <a:endParaRPr sz="1700">
              <a:solidFill>
                <a:schemeClr val="dk1"/>
              </a:solidFill>
            </a:endParaRPr>
          </a:p>
        </p:txBody>
      </p:sp>
      <p:sp>
        <p:nvSpPr>
          <p:cNvPr id="213" name="Google Shape;213;p21"/>
          <p:cNvSpPr txBox="1"/>
          <p:nvPr>
            <p:ph idx="1" type="body"/>
          </p:nvPr>
        </p:nvSpPr>
        <p:spPr>
          <a:xfrm>
            <a:off x="6504625" y="1800200"/>
            <a:ext cx="1814100" cy="16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Raspberry Pi takes data from Arduino, and using </a:t>
            </a:r>
            <a:r>
              <a:rPr lang="en" sz="1200"/>
              <a:t>Python Script, sends a text and call to the owner and authorities when signal is sent.</a:t>
            </a:r>
            <a:endParaRPr sz="1200"/>
          </a:p>
          <a:p>
            <a:pPr indent="0" lvl="0" marL="0" rtl="0" algn="l">
              <a:spcBef>
                <a:spcPts val="1600"/>
              </a:spcBef>
              <a:spcAft>
                <a:spcPts val="1600"/>
              </a:spcAft>
              <a:buNone/>
            </a:pPr>
            <a:r>
              <a:t/>
            </a:r>
            <a:endParaRPr sz="1200"/>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